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odec Pro" panose="020B0604020202020204" charset="0"/>
      <p:regular r:id="rId17"/>
    </p:embeddedFont>
    <p:embeddedFont>
      <p:font typeface="Codec Pro Bold" panose="020B0604020202020204" charset="0"/>
      <p:regular r:id="rId18"/>
    </p:embeddedFont>
    <p:embeddedFont>
      <p:font typeface="Codec Pro ExtraBold" panose="020B0604020202020204" charset="0"/>
      <p:regular r:id="rId19"/>
    </p:embeddedFont>
    <p:embeddedFont>
      <p:font typeface="Montserrat Light Bold" panose="020B0604020202020204" charset="0"/>
      <p:regular r:id="rId20"/>
    </p:embeddedFont>
    <p:embeddedFont>
      <p:font typeface="Open Sans" panose="020B0606030504020204" pitchFamily="34" charset="0"/>
      <p:regular r:id="rId21"/>
      <p:bold r:id="rId22"/>
    </p:embeddedFont>
    <p:embeddedFont>
      <p:font typeface="Open Sans Bold" panose="020B0806030504020204" charset="0"/>
      <p:regular r:id="rId23"/>
    </p:embeddedFont>
    <p:embeddedFont>
      <p:font typeface="Open Sauce" panose="020B0604020202020204" charset="0"/>
      <p:regular r:id="rId24"/>
    </p:embeddedFont>
    <p:embeddedFont>
      <p:font typeface="Open Sauce Bold" panose="020B0604020202020204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74" y="1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5.jpe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544269" y="3968362"/>
            <a:ext cx="8715031" cy="5718755"/>
          </a:xfrm>
          <a:custGeom>
            <a:avLst/>
            <a:gdLst/>
            <a:ahLst/>
            <a:cxnLst/>
            <a:rect l="l" t="t" r="r" b="b"/>
            <a:pathLst>
              <a:path w="8715031" h="5718755">
                <a:moveTo>
                  <a:pt x="0" y="0"/>
                </a:moveTo>
                <a:lnTo>
                  <a:pt x="8715031" y="0"/>
                </a:lnTo>
                <a:lnTo>
                  <a:pt x="8715031" y="5718755"/>
                </a:lnTo>
                <a:lnTo>
                  <a:pt x="0" y="571875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b="-14295"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42551"/>
            <a:ext cx="7604412" cy="2717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chemeClr val="bg2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chemeClr val="bg2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15711" y="8594595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62200" y="8785568"/>
            <a:ext cx="14097000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399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399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399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008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Não serão penalizados os eventuais atrasos (nas previsões iniciais), decorrentes de adversidades climáticas (chuvas ininterruptas) ou outras questões imponderáveis ou impedimentos à realização das coletas de campo, devido a fatores operacionais de responsabilidade dos contratantes;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Será cobrado o valor de R$ 5500 por dia de equipe parada devido à responsabilidade da contratante.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GEOURBE conta com os programas PPR e PCMSO atualizados caso seja necessário a elaboração de novos para atender a contratante implicará o custo de R$ 5000,0. 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 for necessário de integração para um dia ou mais implicará em custo de diárias de integração no valor de R$ 5000,0 por dia.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contratante deverá fornecer plantas e croqui da lagoa caso tenha necessidade de cálculo volumétrico.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Eventuais modificações, na estrutura das alternativas apresentadas, poderão representar correspondente flutuação no valor dos serviços cotados (abaixo, ou eventualmente acima dos valores sugeridos);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 que não discriminados nesta, serão objeto de uma nova negociação.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Atenciosamente,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98428" y="501908"/>
            <a:ext cx="6456661" cy="4452693"/>
          </a:xfrm>
          <a:custGeom>
            <a:avLst/>
            <a:gdLst/>
            <a:ahLst/>
            <a:cxnLst/>
            <a:rect l="l" t="t" r="r" b="b"/>
            <a:pathLst>
              <a:path w="6456661" h="4452693">
                <a:moveTo>
                  <a:pt x="0" y="0"/>
                </a:moveTo>
                <a:lnTo>
                  <a:pt x="6456661" y="0"/>
                </a:lnTo>
                <a:lnTo>
                  <a:pt x="645666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377" b="-4377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559146" y="501908"/>
            <a:ext cx="6563632" cy="4452693"/>
          </a:xfrm>
          <a:custGeom>
            <a:avLst/>
            <a:gdLst/>
            <a:ahLst/>
            <a:cxnLst/>
            <a:rect l="l" t="t" r="r" b="b"/>
            <a:pathLst>
              <a:path w="6563632" h="4452693">
                <a:moveTo>
                  <a:pt x="0" y="0"/>
                </a:moveTo>
                <a:lnTo>
                  <a:pt x="6563631" y="0"/>
                </a:lnTo>
                <a:lnTo>
                  <a:pt x="6563631" y="4452693"/>
                </a:lnTo>
                <a:lnTo>
                  <a:pt x="0" y="44526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0556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98428" y="5900116"/>
            <a:ext cx="6456661" cy="4195334"/>
          </a:xfrm>
          <a:custGeom>
            <a:avLst/>
            <a:gdLst/>
            <a:ahLst/>
            <a:cxnLst/>
            <a:rect l="l" t="t" r="r" b="b"/>
            <a:pathLst>
              <a:path w="6456661" h="4195334">
                <a:moveTo>
                  <a:pt x="0" y="0"/>
                </a:moveTo>
                <a:lnTo>
                  <a:pt x="6456661" y="0"/>
                </a:lnTo>
                <a:lnTo>
                  <a:pt x="6456661" y="4195334"/>
                </a:lnTo>
                <a:lnTo>
                  <a:pt x="0" y="41953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1745" b="-3680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897451"/>
            <a:ext cx="7270076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 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086481" y="4859351"/>
            <a:ext cx="7460576" cy="486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264659" y="6876891"/>
            <a:ext cx="9282398" cy="877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1"/>
              </a:lnSpc>
            </a:pPr>
            <a:r>
              <a:rPr lang="en-US" sz="2544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Detalhe do mapeamento de interferência em linha de trem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903285" y="-12916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028016" y="415561"/>
            <a:ext cx="7769230" cy="5836634"/>
          </a:xfrm>
          <a:custGeom>
            <a:avLst/>
            <a:gdLst/>
            <a:ahLst/>
            <a:cxnLst/>
            <a:rect l="l" t="t" r="r" b="b"/>
            <a:pathLst>
              <a:path w="7769230" h="5836634">
                <a:moveTo>
                  <a:pt x="0" y="0"/>
                </a:moveTo>
                <a:lnTo>
                  <a:pt x="7769230" y="0"/>
                </a:lnTo>
                <a:lnTo>
                  <a:pt x="7769230" y="5836634"/>
                </a:lnTo>
                <a:lnTo>
                  <a:pt x="0" y="583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5277" y="4201826"/>
            <a:ext cx="8748723" cy="5447563"/>
          </a:xfrm>
          <a:custGeom>
            <a:avLst/>
            <a:gdLst/>
            <a:ahLst/>
            <a:cxnLst/>
            <a:rect l="l" t="t" r="r" b="b"/>
            <a:pathLst>
              <a:path w="8748723" h="5447563">
                <a:moveTo>
                  <a:pt x="0" y="0"/>
                </a:moveTo>
                <a:lnTo>
                  <a:pt x="8748723" y="0"/>
                </a:lnTo>
                <a:lnTo>
                  <a:pt x="8748723" y="5447564"/>
                </a:lnTo>
                <a:lnTo>
                  <a:pt x="0" y="54475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5859" r="-9532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3276728"/>
            <a:ext cx="7270076" cy="1459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de mapeamento de interferência proximo à arvore</a:t>
            </a:r>
          </a:p>
          <a:p>
            <a:pPr algn="ctr">
              <a:lnSpc>
                <a:spcPts val="4480"/>
              </a:lnSpc>
            </a:pPr>
            <a:endParaRPr lang="en-US" sz="26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695048" y="6331298"/>
            <a:ext cx="7102198" cy="448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Detalhe do mapeamento de interferência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88797"/>
            <a:ext cx="5857379" cy="4439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3474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ENGENHARIA DE MAPEAMENTO DE INTERFERÊNCIAS SUBTERRÂNEAS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511" y="5487395"/>
            <a:ext cx="5192554" cy="1049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 dirty="0">
                <a:solidFill>
                  <a:srgbClr val="FF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 dirty="0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0875104" y="3320919"/>
            <a:ext cx="6953484" cy="4290150"/>
          </a:xfrm>
          <a:custGeom>
            <a:avLst/>
            <a:gdLst/>
            <a:ahLst/>
            <a:cxnLst/>
            <a:rect l="l" t="t" r="r" b="b"/>
            <a:pathLst>
              <a:path w="6953484" h="4290150">
                <a:moveTo>
                  <a:pt x="0" y="0"/>
                </a:moveTo>
                <a:lnTo>
                  <a:pt x="6953483" y="0"/>
                </a:lnTo>
                <a:lnTo>
                  <a:pt x="6953483" y="4290150"/>
                </a:lnTo>
                <a:lnTo>
                  <a:pt x="0" y="42901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85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4595" y="4335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72049" y="273238"/>
            <a:ext cx="8543902" cy="145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5"/>
              </a:lnSpc>
            </a:pPr>
            <a:r>
              <a:rPr lang="en-US" sz="3997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MAPEAMENTO DE INTERFERÊNCIAS SUBTERRÂNEAS COM GEORADAR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27100" y="1756636"/>
            <a:ext cx="12432636" cy="231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GEORADAR GPR é um sistema avançado de radar de penetração terrestre, que utiliza ondas eletromagnéticas de alta frequência para mapear as camadas subsuperficiais do solo. Além disso essa tecnologia permite a detecção de objetos e anomalias sem a necessidade de escavações, tornando-a uma ferramenta essencial em diversos setores.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338049" y="4582878"/>
            <a:ext cx="9741274" cy="215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53"/>
              </a:lnSpc>
            </a:pPr>
            <a:r>
              <a:rPr lang="en-US" sz="3966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GEORREFERENCIAMENTO DAS LINHAS GEOFISICAS DE GEORADAR </a:t>
            </a:r>
          </a:p>
          <a:p>
            <a:pPr algn="ctr">
              <a:lnSpc>
                <a:spcPts val="5553"/>
              </a:lnSpc>
            </a:pPr>
            <a:endParaRPr lang="en-US" sz="3966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127100" y="6101049"/>
            <a:ext cx="12432636" cy="3686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serviços topográficos serão realizados com base em coordenadas georreferenciadas, seguindo a norma NBR 13133. O processo inclui planejamento, cálculos, ajustes, desenho final e relatório. O apoio topográfico será composto por pontos planialtimétricos materializados no terreno, obtidos a partir de marcos do IBGE, formando uma base para o levantamento. Esses pontos serão marcados com pinos metálicos ou piquetes de madeira, conforme a necessidade, e o ajustamento será feito de acordo com os critérios da norma.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26016" y="801612"/>
            <a:ext cx="7408031" cy="4435559"/>
          </a:xfrm>
          <a:custGeom>
            <a:avLst/>
            <a:gdLst/>
            <a:ahLst/>
            <a:cxnLst/>
            <a:rect l="l" t="t" r="r" b="b"/>
            <a:pathLst>
              <a:path w="7408031" h="4435559">
                <a:moveTo>
                  <a:pt x="0" y="0"/>
                </a:moveTo>
                <a:lnTo>
                  <a:pt x="7408031" y="0"/>
                </a:lnTo>
                <a:lnTo>
                  <a:pt x="7408031" y="4435558"/>
                </a:lnTo>
                <a:lnTo>
                  <a:pt x="0" y="44355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294676" y="5169555"/>
            <a:ext cx="7615024" cy="4572841"/>
          </a:xfrm>
          <a:custGeom>
            <a:avLst/>
            <a:gdLst/>
            <a:ahLst/>
            <a:cxnLst/>
            <a:rect l="l" t="t" r="r" b="b"/>
            <a:pathLst>
              <a:path w="7615024" h="4572841">
                <a:moveTo>
                  <a:pt x="0" y="0"/>
                </a:moveTo>
                <a:lnTo>
                  <a:pt x="7615024" y="0"/>
                </a:lnTo>
                <a:lnTo>
                  <a:pt x="7615024" y="4572842"/>
                </a:lnTo>
                <a:lnTo>
                  <a:pt x="0" y="45728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414335" y="5336405"/>
            <a:ext cx="7219712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Mapeamento de rede de alta tensão e pluvial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9294986" y="4488045"/>
            <a:ext cx="7614404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rede de alta tensão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82564" y="1732674"/>
            <a:ext cx="8661436" cy="4471467"/>
          </a:xfrm>
          <a:custGeom>
            <a:avLst/>
            <a:gdLst/>
            <a:ahLst/>
            <a:cxnLst/>
            <a:rect l="l" t="t" r="r" b="b"/>
            <a:pathLst>
              <a:path w="8661436" h="4471467">
                <a:moveTo>
                  <a:pt x="0" y="0"/>
                </a:moveTo>
                <a:lnTo>
                  <a:pt x="8661436" y="0"/>
                </a:lnTo>
                <a:lnTo>
                  <a:pt x="8661436" y="4471467"/>
                </a:lnTo>
                <a:lnTo>
                  <a:pt x="0" y="44714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482758" y="4174025"/>
            <a:ext cx="7429071" cy="5455401"/>
          </a:xfrm>
          <a:custGeom>
            <a:avLst/>
            <a:gdLst/>
            <a:ahLst/>
            <a:cxnLst/>
            <a:rect l="l" t="t" r="r" b="b"/>
            <a:pathLst>
              <a:path w="7429071" h="5455401">
                <a:moveTo>
                  <a:pt x="0" y="0"/>
                </a:moveTo>
                <a:lnTo>
                  <a:pt x="7429072" y="0"/>
                </a:lnTo>
                <a:lnTo>
                  <a:pt x="7429072" y="5455400"/>
                </a:lnTo>
                <a:lnTo>
                  <a:pt x="0" y="545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996" b="-99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6344" y="6286898"/>
            <a:ext cx="8313875" cy="185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de planta de interferência com indicação da rede de alta tensão (cor amarela) e rede pluvial (cor azul), além de linhas de geofísicas (cor cinza) </a:t>
            </a:r>
          </a:p>
          <a:p>
            <a:pPr algn="ctr">
              <a:lnSpc>
                <a:spcPts val="3640"/>
              </a:lnSpc>
            </a:pPr>
            <a:endParaRPr lang="en-US" sz="26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091829" y="3220377"/>
            <a:ext cx="6210929" cy="943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Detalhe do mapeamento de interferência com Pipe Locator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-1904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 dirty="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26543"/>
            <a:ext cx="16357027" cy="16683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marL="644560" lvl="1" indent="-322280" algn="l">
              <a:lnSpc>
                <a:spcPts val="4179"/>
              </a:lnSpc>
              <a:buFont typeface="Arial"/>
              <a:buChar char="•"/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628</Words>
  <Application>Microsoft Office PowerPoint</Application>
  <PresentationFormat>Personalizar</PresentationFormat>
  <Paragraphs>76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6" baseType="lpstr">
      <vt:lpstr>Open Sans</vt:lpstr>
      <vt:lpstr>Codec Pro Bold</vt:lpstr>
      <vt:lpstr>Open Sans Bold</vt:lpstr>
      <vt:lpstr>Open Sauce Bold</vt:lpstr>
      <vt:lpstr>Codec Pro ExtraBold</vt:lpstr>
      <vt:lpstr>Calibri</vt:lpstr>
      <vt:lpstr>Montserrat Light Bold</vt:lpstr>
      <vt:lpstr>Arial</vt:lpstr>
      <vt:lpstr>Open Sauce</vt:lpstr>
      <vt:lpstr>Codec Pro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Green minimalist professional Business Proposal Presentation</dc:title>
  <cp:lastModifiedBy>Matheus Toledo</cp:lastModifiedBy>
  <cp:revision>5</cp:revision>
  <dcterms:created xsi:type="dcterms:W3CDTF">2006-08-16T00:00:00Z</dcterms:created>
  <dcterms:modified xsi:type="dcterms:W3CDTF">2024-12-02T13:00:48Z</dcterms:modified>
  <dc:identifier>DAGWZIUjVBk</dc:identifier>
</cp:coreProperties>
</file>